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0CA8-099F-20FF-91F9-DFCB61F3B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BBA666-E8B4-131E-DAF6-90F134C8B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F296A-1E61-2260-F65E-C2075588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9DE2D-D68C-E29D-8EE6-8DFD555F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DF8E3-8EC8-1C34-AF4E-FDE6E6B6F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581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B96D8-D45A-0B89-2CE6-80B2F49F0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A570A4-6BD1-F82E-7A26-74E6B76324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895E0-633A-CB42-1B62-5F5AA1619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011B-2EA5-C3B7-6D02-183FC65ED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43FEE-7190-4C54-FDA5-8C844C658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925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50DE31-B90A-2233-8580-4B92E72E1A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93DA-3BB4-C178-C457-E493072A0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EA797-EBD8-939B-5873-FB8E646F8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D7651-C029-4D9B-D7FA-026D2E925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9898A-719E-52CA-0198-007BB95D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07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2A9-A512-AA89-7727-EC3521810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668A-AB29-649D-E88A-4F3A5DBE9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69935-9850-8287-1A3A-9E8EBF1D4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C236E-EF0D-D2DC-D675-379472674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6F838-D4A5-5F78-6B1D-4F0F2522E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713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55015-5649-DA81-D09F-FA29E1A0B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8C9BA-831D-7834-EC24-4569CD8C1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6E4DA-5C93-3280-DCCF-F09239DD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9F571-0984-D8E0-2AB9-15E1712CF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6E02A-8AB3-9C29-9898-5EECF4ABC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225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83E56-97EE-9C14-5805-E8B8CE4AF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3379D-439E-1422-8338-F86B1E9945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E8B252-58F5-6384-ABF1-195A6F2F8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DED3D7-FB62-DF81-70A1-CF4584015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04/10/2024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560C63-D2AF-EF5D-C136-FCC33BA3D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DDA11C-5058-64CA-1315-6E482E38A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28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D00DA-7332-4819-E2E3-0DDD4D43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270B6F-43E1-9BC9-75E2-66DBEDC937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F156D2-EA88-468E-24A7-3DE6F1B34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7441A9-F418-AEF2-A3F1-FEC8EBAF5D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43180D-BAB6-BBB2-6828-318F7C11C1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C2AA74-4076-B9C3-6B1F-78D4E5245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04/10/2024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70103B-D51C-85FB-D77D-A32C0A514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601340-4FBE-8881-E0F6-FE9857F9E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402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8003C-4AD1-F2D4-3C04-F35433426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A5297B-63C7-ACF8-7585-511462153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04/10/2024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221F5A-3EE9-8130-5550-078FA9CE6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FE8683-852C-B9D8-CBDC-A59BFB8BB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471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91062A-9CB0-6680-1B2A-99943164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04/10/2024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D23C45-55D7-9B2A-F2C8-6206956E5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A6EF3-EDE9-C8FE-D3ED-97C12C31C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823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AEB8D-1964-C46B-D2BB-BB005A097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1DC8-A923-1E94-B86F-73816B6AE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68B5F7-B8C2-BB97-0ED5-1A980C670F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CA312-0A08-77EB-3DA3-E70988088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04/10/2024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19B2BF-E0A9-6CB2-6DF8-396C49F00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E8D7F7-CD15-F7B0-2E43-49207D4D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55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9910-1FD9-7080-A602-919C33543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41DAA7-768B-BBB9-16E0-3CD845A237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B1709A-F2D5-EC51-B664-AE638F1485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5F930-5054-52A0-9275-E1AA07B9E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04/10/2024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24D6ED-EC1F-4AB4-4F37-B735ABAE6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37CD2-710C-061D-69FE-199FEC8EF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4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F5740-05DC-6056-72F3-64B89CAB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137B0-37DA-0D4B-1605-692820D31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EAD50-5E0D-454D-0E4D-FA08FE2584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F7477-F556-4E9E-BA8F-6F7038A584D6}" type="datetimeFigureOut">
              <a:rPr lang="en-GB" smtClean="0"/>
              <a:t>04/10/2024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B5B7D-1D2C-CC79-4E2B-22FE4CDEB0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8D93E-D9A4-EB36-4140-870ECB5EFA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EEAA0C42-94EE-C00A-3625-10AA7D315112}"/>
              </a:ext>
            </a:extLst>
          </p:cNvPr>
          <p:cNvSpPr/>
          <p:nvPr/>
        </p:nvSpPr>
        <p:spPr>
          <a:xfrm>
            <a:off x="0" y="0"/>
            <a:ext cx="12192000" cy="425302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Segoe UI Variable Display" pitchFamily="2" charset="0"/>
                <a:cs typeface="Segoe UI" panose="020B0502040204020203" pitchFamily="34" charset="0"/>
              </a:rPr>
              <a:t>OCR CAMBRIDGE NATIONAL IN CREATIVE IMEDIA (J834)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7B23FB13-39B4-CAFB-31E6-4B1BD26C9060}"/>
              </a:ext>
            </a:extLst>
          </p:cNvPr>
          <p:cNvGraphicFramePr>
            <a:graphicFrameLocks noGrp="1"/>
          </p:cNvGraphicFramePr>
          <p:nvPr/>
        </p:nvGraphicFramePr>
        <p:xfrm>
          <a:off x="92077" y="522754"/>
          <a:ext cx="11791020" cy="483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91020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483584">
                <a:tc>
                  <a:txBody>
                    <a:bodyPr/>
                    <a:lstStyle/>
                    <a:p>
                      <a:pPr algn="l"/>
                      <a:r>
                        <a:rPr lang="en-GB" sz="2400" dirty="0">
                          <a:solidFill>
                            <a:schemeClr val="bg1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  <a:cs typeface="Segoe UI" panose="020B0502040204020203" pitchFamily="34" charset="0"/>
                        </a:rPr>
                        <a:t>3.3  Documents used to design and plan media products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C9BA0D2-8953-220D-6324-DAB768104D5B}"/>
              </a:ext>
            </a:extLst>
          </p:cNvPr>
          <p:cNvSpPr/>
          <p:nvPr/>
        </p:nvSpPr>
        <p:spPr>
          <a:xfrm>
            <a:off x="79902" y="1186805"/>
            <a:ext cx="4800441" cy="111940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 </a:t>
            </a:r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storyboard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 is a visual representation of a story or narrative, presented in a sequence of images or sketches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F1046B-9C68-E9A0-216A-60A18995BF01}"/>
              </a:ext>
            </a:extLst>
          </p:cNvPr>
          <p:cNvSpPr txBox="1"/>
          <p:nvPr/>
        </p:nvSpPr>
        <p:spPr>
          <a:xfrm>
            <a:off x="79902" y="2343469"/>
            <a:ext cx="478826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Purpose of a storyboard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3EEC58C-41E2-4DF8-5A26-993DA378F7B6}"/>
              </a:ext>
            </a:extLst>
          </p:cNvPr>
          <p:cNvSpPr/>
          <p:nvPr/>
        </p:nvSpPr>
        <p:spPr>
          <a:xfrm>
            <a:off x="79902" y="2795805"/>
            <a:ext cx="4788266" cy="8610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To outline and visualise the flow of a project, such as a movie, animation, or advertisement, before actual production begins.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6CB80B1-CF0F-1DE6-4C07-E0A9DA4141C1}"/>
              </a:ext>
            </a:extLst>
          </p:cNvPr>
          <p:cNvSpPr txBox="1"/>
          <p:nvPr/>
        </p:nvSpPr>
        <p:spPr>
          <a:xfrm>
            <a:off x="92077" y="3706570"/>
            <a:ext cx="478826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Hardware used to create a storyboard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860266F-A69E-048E-EE25-CB25CCD35EA6}"/>
              </a:ext>
            </a:extLst>
          </p:cNvPr>
          <p:cNvSpPr/>
          <p:nvPr/>
        </p:nvSpPr>
        <p:spPr>
          <a:xfrm>
            <a:off x="92077" y="4159586"/>
            <a:ext cx="4788266" cy="87545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Paper and Pens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Tablets and Styluses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Computers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A7529C-D5C7-E857-575C-483FB3E32653}"/>
              </a:ext>
            </a:extLst>
          </p:cNvPr>
          <p:cNvSpPr/>
          <p:nvPr/>
        </p:nvSpPr>
        <p:spPr>
          <a:xfrm>
            <a:off x="104252" y="5484782"/>
            <a:ext cx="4776091" cy="7853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Adobe Photoshop/Illustrator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Storyboard Pro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PowerPoint/Google Slides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DC6D64-606B-954A-924F-8432E76B2ADA}"/>
              </a:ext>
            </a:extLst>
          </p:cNvPr>
          <p:cNvSpPr txBox="1"/>
          <p:nvPr/>
        </p:nvSpPr>
        <p:spPr>
          <a:xfrm>
            <a:off x="92077" y="5096843"/>
            <a:ext cx="478826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Software used to create a storyboard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54A46A-8493-07D7-9A03-E7FBB1A3CF56}"/>
              </a:ext>
            </a:extLst>
          </p:cNvPr>
          <p:cNvSpPr txBox="1"/>
          <p:nvPr/>
        </p:nvSpPr>
        <p:spPr>
          <a:xfrm>
            <a:off x="4992143" y="1196122"/>
            <a:ext cx="348200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Components of a storyboard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850729-67DA-84FA-C645-C373D7554880}"/>
              </a:ext>
            </a:extLst>
          </p:cNvPr>
          <p:cNvSpPr/>
          <p:nvPr/>
        </p:nvSpPr>
        <p:spPr>
          <a:xfrm>
            <a:off x="4982483" y="1694618"/>
            <a:ext cx="1790457" cy="3385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Visuals/Sketches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4EC99C-F28E-31B7-FB79-EC8936E22ACA}"/>
              </a:ext>
            </a:extLst>
          </p:cNvPr>
          <p:cNvSpPr txBox="1"/>
          <p:nvPr/>
        </p:nvSpPr>
        <p:spPr>
          <a:xfrm>
            <a:off x="8578804" y="1199372"/>
            <a:ext cx="3254419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Example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F719F0E-DECE-99CF-155D-C1A4F1B0AA48}"/>
              </a:ext>
            </a:extLst>
          </p:cNvPr>
          <p:cNvSpPr/>
          <p:nvPr/>
        </p:nvSpPr>
        <p:spPr>
          <a:xfrm>
            <a:off x="4982483" y="2175649"/>
            <a:ext cx="1790457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Scene numbers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2F04EEC-C1FB-C5DB-EE5C-735700C7B386}"/>
              </a:ext>
            </a:extLst>
          </p:cNvPr>
          <p:cNvSpPr/>
          <p:nvPr/>
        </p:nvSpPr>
        <p:spPr>
          <a:xfrm>
            <a:off x="4982483" y="2639754"/>
            <a:ext cx="1790457" cy="3342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Timings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71BC29-E3F4-C688-6595-34C6FCBB03DF}"/>
              </a:ext>
            </a:extLst>
          </p:cNvPr>
          <p:cNvSpPr/>
          <p:nvPr/>
        </p:nvSpPr>
        <p:spPr>
          <a:xfrm>
            <a:off x="4994658" y="4054821"/>
            <a:ext cx="1790457" cy="3281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Transitions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22FDA19-1971-65D6-E10A-85391F0C5E13}"/>
              </a:ext>
            </a:extLst>
          </p:cNvPr>
          <p:cNvSpPr/>
          <p:nvPr/>
        </p:nvSpPr>
        <p:spPr>
          <a:xfrm>
            <a:off x="4994658" y="3136382"/>
            <a:ext cx="1790457" cy="3342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Camera direction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A1DBDB2-C27B-5DB1-8A96-60D5DA6DE025}"/>
              </a:ext>
            </a:extLst>
          </p:cNvPr>
          <p:cNvSpPr/>
          <p:nvPr/>
        </p:nvSpPr>
        <p:spPr>
          <a:xfrm>
            <a:off x="4994658" y="3614389"/>
            <a:ext cx="1790457" cy="3152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Action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05317F8-0238-C2DB-A12C-825A6C1D7669}"/>
              </a:ext>
            </a:extLst>
          </p:cNvPr>
          <p:cNvSpPr/>
          <p:nvPr/>
        </p:nvSpPr>
        <p:spPr>
          <a:xfrm>
            <a:off x="4994658" y="4525973"/>
            <a:ext cx="1790457" cy="3281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Dialogue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6FA76FD-FE8B-1D58-27BD-DE66F4576722}"/>
              </a:ext>
            </a:extLst>
          </p:cNvPr>
          <p:cNvSpPr/>
          <p:nvPr/>
        </p:nvSpPr>
        <p:spPr>
          <a:xfrm>
            <a:off x="4982483" y="4996554"/>
            <a:ext cx="1790457" cy="3281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Frames/Scenes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476F48-CEEA-68A3-8C14-302F768A2A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76" r="4808" b="4792"/>
          <a:stretch/>
        </p:blipFill>
        <p:spPr>
          <a:xfrm>
            <a:off x="6991563" y="1637825"/>
            <a:ext cx="4841660" cy="39274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F207B4-C7C5-B038-F41C-9D5687143772}"/>
              </a:ext>
            </a:extLst>
          </p:cNvPr>
          <p:cNvSpPr txBox="1"/>
          <p:nvPr/>
        </p:nvSpPr>
        <p:spPr>
          <a:xfrm>
            <a:off x="4992143" y="5659726"/>
            <a:ext cx="1780797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People who use a storyboard?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292F5F-60D1-8969-AA69-64A9B13112B9}"/>
              </a:ext>
            </a:extLst>
          </p:cNvPr>
          <p:cNvSpPr/>
          <p:nvPr/>
        </p:nvSpPr>
        <p:spPr>
          <a:xfrm>
            <a:off x="6884740" y="5661878"/>
            <a:ext cx="4993033" cy="55784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Camera operator, Director and Creative director</a:t>
            </a:r>
          </a:p>
        </p:txBody>
      </p:sp>
    </p:spTree>
    <p:extLst>
      <p:ext uri="{BB962C8B-B14F-4D97-AF65-F5344CB8AC3E}">
        <p14:creationId xmlns:p14="http://schemas.microsoft.com/office/powerpoint/2010/main" val="1935897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EEAA0C42-94EE-C00A-3625-10AA7D315112}"/>
              </a:ext>
            </a:extLst>
          </p:cNvPr>
          <p:cNvSpPr/>
          <p:nvPr/>
        </p:nvSpPr>
        <p:spPr>
          <a:xfrm>
            <a:off x="0" y="0"/>
            <a:ext cx="12192000" cy="425302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Segoe UI Variable Display" pitchFamily="2" charset="0"/>
                <a:cs typeface="Segoe UI" panose="020B0502040204020203" pitchFamily="34" charset="0"/>
              </a:rPr>
              <a:t>OCR CAMBRIDGE NATIONAL IN CREATIVE IMEDIA (J834)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7B23FB13-39B4-CAFB-31E6-4B1BD26C90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625244"/>
              </p:ext>
            </p:extLst>
          </p:nvPr>
        </p:nvGraphicFramePr>
        <p:xfrm>
          <a:off x="92077" y="522754"/>
          <a:ext cx="11791020" cy="483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91020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483584">
                <a:tc>
                  <a:txBody>
                    <a:bodyPr/>
                    <a:lstStyle/>
                    <a:p>
                      <a:pPr algn="l"/>
                      <a:r>
                        <a:rPr lang="en-GB" sz="2400" dirty="0">
                          <a:solidFill>
                            <a:schemeClr val="bg1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  <a:cs typeface="Segoe UI" panose="020B0502040204020203" pitchFamily="34" charset="0"/>
                        </a:rPr>
                        <a:t>3.3  Documents used to design and plan media products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C9BA0D2-8953-220D-6324-DAB768104D5B}"/>
              </a:ext>
            </a:extLst>
          </p:cNvPr>
          <p:cNvSpPr/>
          <p:nvPr/>
        </p:nvSpPr>
        <p:spPr>
          <a:xfrm>
            <a:off x="79902" y="1186805"/>
            <a:ext cx="4800441" cy="109919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</a:p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 </a:t>
            </a:r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script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 is a written document that outlines the dialogue, actions, and sometimes stage directions for a performance.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F1046B-9C68-E9A0-216A-60A18995BF01}"/>
              </a:ext>
            </a:extLst>
          </p:cNvPr>
          <p:cNvSpPr txBox="1"/>
          <p:nvPr/>
        </p:nvSpPr>
        <p:spPr>
          <a:xfrm>
            <a:off x="67726" y="2348648"/>
            <a:ext cx="478826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Purpose of a script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3EEC58C-41E2-4DF8-5A26-993DA378F7B6}"/>
              </a:ext>
            </a:extLst>
          </p:cNvPr>
          <p:cNvSpPr/>
          <p:nvPr/>
        </p:nvSpPr>
        <p:spPr>
          <a:xfrm>
            <a:off x="67726" y="2734542"/>
            <a:ext cx="4788266" cy="8610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To provide a blueprint for actors, directors, and other production staff to follow during rehearsals and performances.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6CB80B1-CF0F-1DE6-4C07-E0A9DA4141C1}"/>
              </a:ext>
            </a:extLst>
          </p:cNvPr>
          <p:cNvSpPr txBox="1"/>
          <p:nvPr/>
        </p:nvSpPr>
        <p:spPr>
          <a:xfrm>
            <a:off x="79901" y="3668842"/>
            <a:ext cx="478826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Hardware used to create a script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860266F-A69E-048E-EE25-CB25CCD35EA6}"/>
              </a:ext>
            </a:extLst>
          </p:cNvPr>
          <p:cNvSpPr/>
          <p:nvPr/>
        </p:nvSpPr>
        <p:spPr>
          <a:xfrm>
            <a:off x="79901" y="4101839"/>
            <a:ext cx="4788266" cy="87545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Computers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Laptops/Tablets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Printers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A7529C-D5C7-E857-575C-483FB3E32653}"/>
              </a:ext>
            </a:extLst>
          </p:cNvPr>
          <p:cNvSpPr/>
          <p:nvPr/>
        </p:nvSpPr>
        <p:spPr>
          <a:xfrm>
            <a:off x="92076" y="5444550"/>
            <a:ext cx="4776091" cy="7805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Final draft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Google docs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Microsoft Word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DC6D64-606B-954A-924F-8432E76B2ADA}"/>
              </a:ext>
            </a:extLst>
          </p:cNvPr>
          <p:cNvSpPr txBox="1"/>
          <p:nvPr/>
        </p:nvSpPr>
        <p:spPr>
          <a:xfrm>
            <a:off x="67726" y="5038268"/>
            <a:ext cx="478826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Software used to create a script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54A46A-8493-07D7-9A03-E7FBB1A3CF56}"/>
              </a:ext>
            </a:extLst>
          </p:cNvPr>
          <p:cNvSpPr txBox="1"/>
          <p:nvPr/>
        </p:nvSpPr>
        <p:spPr>
          <a:xfrm>
            <a:off x="4992143" y="1196122"/>
            <a:ext cx="348200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Components of a script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850729-67DA-84FA-C645-C373D7554880}"/>
              </a:ext>
            </a:extLst>
          </p:cNvPr>
          <p:cNvSpPr/>
          <p:nvPr/>
        </p:nvSpPr>
        <p:spPr>
          <a:xfrm>
            <a:off x="4982483" y="1694618"/>
            <a:ext cx="3482005" cy="3429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Dialogue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4EC99C-F28E-31B7-FB79-EC8936E22ACA}"/>
              </a:ext>
            </a:extLst>
          </p:cNvPr>
          <p:cNvSpPr txBox="1"/>
          <p:nvPr/>
        </p:nvSpPr>
        <p:spPr>
          <a:xfrm>
            <a:off x="8578804" y="1199372"/>
            <a:ext cx="3254419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Example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F719F0E-DECE-99CF-155D-C1A4F1B0AA48}"/>
              </a:ext>
            </a:extLst>
          </p:cNvPr>
          <p:cNvSpPr/>
          <p:nvPr/>
        </p:nvSpPr>
        <p:spPr>
          <a:xfrm>
            <a:off x="4982483" y="2175649"/>
            <a:ext cx="3482005" cy="3429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Characters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2F04EEC-C1FB-C5DB-EE5C-735700C7B386}"/>
              </a:ext>
            </a:extLst>
          </p:cNvPr>
          <p:cNvSpPr/>
          <p:nvPr/>
        </p:nvSpPr>
        <p:spPr>
          <a:xfrm>
            <a:off x="4982483" y="2639753"/>
            <a:ext cx="3482005" cy="3385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Direction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71BC29-E3F4-C688-6595-34C6FCBB03DF}"/>
              </a:ext>
            </a:extLst>
          </p:cNvPr>
          <p:cNvSpPr/>
          <p:nvPr/>
        </p:nvSpPr>
        <p:spPr>
          <a:xfrm>
            <a:off x="4994658" y="4054821"/>
            <a:ext cx="3482005" cy="3323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Scene headings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22FDA19-1971-65D6-E10A-85391F0C5E13}"/>
              </a:ext>
            </a:extLst>
          </p:cNvPr>
          <p:cNvSpPr/>
          <p:nvPr/>
        </p:nvSpPr>
        <p:spPr>
          <a:xfrm>
            <a:off x="4994658" y="3136381"/>
            <a:ext cx="3482005" cy="3385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Location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A1DBDB2-C27B-5DB1-8A96-60D5DA6DE025}"/>
              </a:ext>
            </a:extLst>
          </p:cNvPr>
          <p:cNvSpPr/>
          <p:nvPr/>
        </p:nvSpPr>
        <p:spPr>
          <a:xfrm>
            <a:off x="4994658" y="3614389"/>
            <a:ext cx="3482005" cy="319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Action description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05317F8-0238-C2DB-A12C-825A6C1D7669}"/>
              </a:ext>
            </a:extLst>
          </p:cNvPr>
          <p:cNvSpPr/>
          <p:nvPr/>
        </p:nvSpPr>
        <p:spPr>
          <a:xfrm>
            <a:off x="4994658" y="4525973"/>
            <a:ext cx="3482005" cy="3323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Transitions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6FA76FD-FE8B-1D58-27BD-DE66F4576722}"/>
              </a:ext>
            </a:extLst>
          </p:cNvPr>
          <p:cNvSpPr/>
          <p:nvPr/>
        </p:nvSpPr>
        <p:spPr>
          <a:xfrm>
            <a:off x="4982483" y="4996554"/>
            <a:ext cx="3482005" cy="3323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Parentheticals 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327CB0D-4D63-5111-127E-3EDE618D77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691" b="6934"/>
          <a:stretch/>
        </p:blipFill>
        <p:spPr>
          <a:xfrm>
            <a:off x="8578804" y="1694618"/>
            <a:ext cx="3231483" cy="390661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0D62546-AD6F-5216-5CDA-35C7BA215D8B}"/>
              </a:ext>
            </a:extLst>
          </p:cNvPr>
          <p:cNvSpPr txBox="1"/>
          <p:nvPr/>
        </p:nvSpPr>
        <p:spPr>
          <a:xfrm>
            <a:off x="4992143" y="5659726"/>
            <a:ext cx="1780797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People who use a script?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621029-2D38-B13C-CA5F-DD2782AB8515}"/>
              </a:ext>
            </a:extLst>
          </p:cNvPr>
          <p:cNvSpPr/>
          <p:nvPr/>
        </p:nvSpPr>
        <p:spPr>
          <a:xfrm>
            <a:off x="6884740" y="5661878"/>
            <a:ext cx="4925547" cy="55784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Director, Scriptwriter, Camera operator</a:t>
            </a:r>
          </a:p>
        </p:txBody>
      </p:sp>
    </p:spTree>
    <p:extLst>
      <p:ext uri="{BB962C8B-B14F-4D97-AF65-F5344CB8AC3E}">
        <p14:creationId xmlns:p14="http://schemas.microsoft.com/office/powerpoint/2010/main" val="3310703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269</Words>
  <Application>Microsoft Office PowerPoint</Application>
  <PresentationFormat>Widescreen</PresentationFormat>
  <Paragraphs>56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Segoe UI Black</vt:lpstr>
      <vt:lpstr>Segoe UI Variable Display</vt:lpstr>
      <vt:lpstr>Segoe UI Variable Display Semib</vt:lpstr>
      <vt:lpstr>Segoe UI Variable Text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Simply Teach</dc:creator>
  <cp:lastModifiedBy>Corbett, DC (Staff, Parks House)</cp:lastModifiedBy>
  <cp:revision>23</cp:revision>
  <dcterms:created xsi:type="dcterms:W3CDTF">2023-12-01T10:37:42Z</dcterms:created>
  <dcterms:modified xsi:type="dcterms:W3CDTF">2024-10-04T05:27:27Z</dcterms:modified>
</cp:coreProperties>
</file>